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0"/>
  </p:notesMasterIdLst>
  <p:sldIdLst>
    <p:sldId id="256" r:id="rId2"/>
    <p:sldId id="354" r:id="rId3"/>
    <p:sldId id="365" r:id="rId4"/>
    <p:sldId id="404" r:id="rId5"/>
    <p:sldId id="405" r:id="rId6"/>
    <p:sldId id="375" r:id="rId7"/>
    <p:sldId id="364" r:id="rId8"/>
    <p:sldId id="374" r:id="rId9"/>
    <p:sldId id="406" r:id="rId10"/>
    <p:sldId id="407" r:id="rId11"/>
    <p:sldId id="379" r:id="rId12"/>
    <p:sldId id="409" r:id="rId13"/>
    <p:sldId id="410" r:id="rId14"/>
    <p:sldId id="371" r:id="rId15"/>
    <p:sldId id="383" r:id="rId16"/>
    <p:sldId id="384" r:id="rId17"/>
    <p:sldId id="385" r:id="rId18"/>
    <p:sldId id="386" r:id="rId19"/>
    <p:sldId id="387" r:id="rId20"/>
    <p:sldId id="388" r:id="rId21"/>
    <p:sldId id="398" r:id="rId22"/>
    <p:sldId id="389" r:id="rId23"/>
    <p:sldId id="390" r:id="rId24"/>
    <p:sldId id="391" r:id="rId25"/>
    <p:sldId id="393" r:id="rId26"/>
    <p:sldId id="395" r:id="rId27"/>
    <p:sldId id="396" r:id="rId28"/>
    <p:sldId id="397" r:id="rId29"/>
    <p:sldId id="412" r:id="rId30"/>
    <p:sldId id="413" r:id="rId31"/>
    <p:sldId id="414" r:id="rId32"/>
    <p:sldId id="399" r:id="rId33"/>
    <p:sldId id="415" r:id="rId34"/>
    <p:sldId id="392" r:id="rId35"/>
    <p:sldId id="401" r:id="rId36"/>
    <p:sldId id="402" r:id="rId37"/>
    <p:sldId id="403" r:id="rId38"/>
    <p:sldId id="411" r:id="rId39"/>
  </p:sldIdLst>
  <p:sldSz cx="9144000" cy="5143500" type="screen16x9"/>
  <p:notesSz cx="6858000" cy="9144000"/>
  <p:embeddedFontLst>
    <p:embeddedFont>
      <p:font typeface="Arvo" panose="020B0604020202020204" charset="0"/>
      <p:regular r:id="rId41"/>
      <p:bold r:id="rId42"/>
      <p:italic r:id="rId43"/>
      <p:boldItalic r:id="rId44"/>
    </p:embeddedFont>
    <p:embeddedFont>
      <p:font typeface="Barlow Condensed SemiBold" panose="00000706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DFDFD"/>
    <a:srgbClr val="1DCDC3"/>
    <a:srgbClr val="E5FDFF"/>
    <a:srgbClr val="FFA73B"/>
    <a:srgbClr val="FF823B"/>
    <a:srgbClr val="F5340B"/>
    <a:srgbClr val="FFFFFF"/>
    <a:srgbClr val="F5F5F5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CCCFBB-7025-4ACB-8C2E-EF40082DC93E}">
  <a:tblStyle styleId="{24CCCFBB-7025-4ACB-8C2E-EF40082DC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3186" autoAdjust="0"/>
  </p:normalViewPr>
  <p:slideViewPr>
    <p:cSldViewPr snapToGrid="0">
      <p:cViewPr varScale="1">
        <p:scale>
          <a:sx n="84" d="100"/>
          <a:sy n="84" d="100"/>
        </p:scale>
        <p:origin x="1092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44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8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411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6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642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9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48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62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02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4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5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95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04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278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82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88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8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7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369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336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3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928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89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11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0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892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82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63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44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0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29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77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24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8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58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487f8d5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487f8d5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4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578" name="Google Shape;578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HakoLab.JepangCit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>
            <a:spLocks noGrp="1"/>
          </p:cNvSpPr>
          <p:nvPr>
            <p:ph type="ctrTitle"/>
          </p:nvPr>
        </p:nvSpPr>
        <p:spPr>
          <a:xfrm>
            <a:off x="1453420" y="987030"/>
            <a:ext cx="6241477" cy="1503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 GAME ANDROID 3D SIMULASI DALAM PEMBELAJARAN BAHASA JEPANG DENGAN UNITY ENGINE MENGGUNAKAN METODE MDLC DAN PUBLIKASI DI PLAY STORE</a:t>
            </a:r>
            <a:endParaRPr lang="en-US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7" name="Google Shape;847;p26"/>
          <p:cNvSpPr txBox="1">
            <a:spLocks noGrp="1"/>
          </p:cNvSpPr>
          <p:nvPr>
            <p:ph type="subTitle" idx="1"/>
          </p:nvPr>
        </p:nvSpPr>
        <p:spPr>
          <a:xfrm>
            <a:off x="2826228" y="2747139"/>
            <a:ext cx="3491544" cy="1879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Andri Firman Saputra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201011402125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sz="14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48" name="Google Shape;848;p26"/>
          <p:cNvSpPr/>
          <p:nvPr/>
        </p:nvSpPr>
        <p:spPr>
          <a:xfrm rot="10800000">
            <a:off x="-76200" y="1690558"/>
            <a:ext cx="382257" cy="44170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49" name="Google Shape;849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0" name="Google Shape;850;p26"/>
          <p:cNvSpPr/>
          <p:nvPr/>
        </p:nvSpPr>
        <p:spPr>
          <a:xfrm rot="10800000">
            <a:off x="-76200" y="14372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1" name="Google Shape;851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2" name="Google Shape;852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3" name="Google Shape;853;p26"/>
          <p:cNvSpPr/>
          <p:nvPr/>
        </p:nvSpPr>
        <p:spPr>
          <a:xfrm rot="10800000">
            <a:off x="686447" y="1690558"/>
            <a:ext cx="380418" cy="44170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4" name="Google Shape;854;p26"/>
          <p:cNvSpPr/>
          <p:nvPr/>
        </p:nvSpPr>
        <p:spPr>
          <a:xfrm rot="10800000">
            <a:off x="684609" y="1248865"/>
            <a:ext cx="384095" cy="661630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5" name="Google Shape;855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6" name="Google Shape;856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7" name="Google Shape;857;p26"/>
          <p:cNvSpPr/>
          <p:nvPr/>
        </p:nvSpPr>
        <p:spPr>
          <a:xfrm rot="10800000">
            <a:off x="306043" y="2132251"/>
            <a:ext cx="380418" cy="44216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8" name="Google Shape;858;p26"/>
          <p:cNvSpPr/>
          <p:nvPr/>
        </p:nvSpPr>
        <p:spPr>
          <a:xfrm rot="10800000">
            <a:off x="306043" y="-7620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59" name="Google Shape;859;p26"/>
          <p:cNvSpPr/>
          <p:nvPr/>
        </p:nvSpPr>
        <p:spPr>
          <a:xfrm rot="10800000">
            <a:off x="306043" y="14372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0" name="Google Shape;860;p26"/>
          <p:cNvSpPr/>
          <p:nvPr/>
        </p:nvSpPr>
        <p:spPr>
          <a:xfrm rot="10800000">
            <a:off x="306043" y="58541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1" name="Google Shape;861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2" name="Google Shape;862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3" name="Google Shape;863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7" name="Google Shape;867;p26"/>
          <p:cNvSpPr/>
          <p:nvPr/>
        </p:nvSpPr>
        <p:spPr>
          <a:xfrm rot="10800000">
            <a:off x="1066851" y="1248865"/>
            <a:ext cx="382257" cy="661630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8" name="Google Shape;868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9" name="Google Shape;869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0" name="Google Shape;870;p26"/>
          <p:cNvSpPr/>
          <p:nvPr/>
        </p:nvSpPr>
        <p:spPr>
          <a:xfrm rot="10800000">
            <a:off x="2069765" y="160459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1" name="Google Shape;871;p26"/>
          <p:cNvSpPr/>
          <p:nvPr/>
        </p:nvSpPr>
        <p:spPr>
          <a:xfrm rot="10800000">
            <a:off x="1066851" y="-76200"/>
            <a:ext cx="382257" cy="88340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2" name="Google Shape;872;p26"/>
          <p:cNvSpPr/>
          <p:nvPr/>
        </p:nvSpPr>
        <p:spPr>
          <a:xfrm rot="10800000">
            <a:off x="1066851" y="585416"/>
            <a:ext cx="382257" cy="44169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3" name="Google Shape;873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4" name="Google Shape;874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5" name="Google Shape;875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6" name="Google Shape;876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7" name="Google Shape;877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9" name="Google Shape;879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1" name="Google Shape;881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82" name="Google Shape;882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8F22C-0265-4969-BE45-D351C6E5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2" name="Google Shape;847;p26">
            <a:extLst>
              <a:ext uri="{FF2B5EF4-FFF2-40B4-BE49-F238E27FC236}">
                <a16:creationId xmlns:a16="http://schemas.microsoft.com/office/drawing/2014/main" id="{7385456E-8146-5B55-0446-14EF57FBEEFD}"/>
              </a:ext>
            </a:extLst>
          </p:cNvPr>
          <p:cNvSpPr txBox="1">
            <a:spLocks/>
          </p:cNvSpPr>
          <p:nvPr/>
        </p:nvSpPr>
        <p:spPr>
          <a:xfrm>
            <a:off x="5366897" y="3979792"/>
            <a:ext cx="3122595" cy="18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Dosen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Pembimbing</a:t>
            </a:r>
            <a:endParaRPr lang="en-US" sz="1600" b="1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Elfi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Fauziah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S.Si, M.Pd,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.</a:t>
            </a:r>
            <a:endParaRPr lang="en-US" sz="1200" dirty="0">
              <a:solidFill>
                <a:schemeClr val="bg1">
                  <a:lumMod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Google Shape;847;p26">
            <a:extLst>
              <a:ext uri="{FF2B5EF4-FFF2-40B4-BE49-F238E27FC236}">
                <a16:creationId xmlns:a16="http://schemas.microsoft.com/office/drawing/2014/main" id="{E69F99BC-43FC-2BCE-523F-4A91C8A2D752}"/>
              </a:ext>
            </a:extLst>
          </p:cNvPr>
          <p:cNvSpPr txBox="1">
            <a:spLocks/>
          </p:cNvSpPr>
          <p:nvPr/>
        </p:nvSpPr>
        <p:spPr>
          <a:xfrm>
            <a:off x="2665662" y="3968951"/>
            <a:ext cx="3122595" cy="18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Dosen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Penguji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2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Fifi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Julfiati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A.KS.,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M.Si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Google Shape;847;p26">
            <a:extLst>
              <a:ext uri="{FF2B5EF4-FFF2-40B4-BE49-F238E27FC236}">
                <a16:creationId xmlns:a16="http://schemas.microsoft.com/office/drawing/2014/main" id="{14A6A2D2-AB92-386E-248B-3905B90BE525}"/>
              </a:ext>
            </a:extLst>
          </p:cNvPr>
          <p:cNvSpPr txBox="1">
            <a:spLocks/>
          </p:cNvSpPr>
          <p:nvPr/>
        </p:nvSpPr>
        <p:spPr>
          <a:xfrm>
            <a:off x="-204041" y="3979792"/>
            <a:ext cx="3306287" cy="18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Dosen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Penguji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1</a:t>
            </a: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Ichsan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Ramdhani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+mj-lt"/>
                <a:cs typeface="Arial" panose="020B0604020202020204" pitchFamily="34" charset="0"/>
              </a:rPr>
              <a:t>, S.TP., M.T.I.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3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Eka Wisnu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Ramadhona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Tio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Prasetya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Ade Irma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Purnamasari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Arif Rinaldi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Dikananda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Odi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Nurdiawan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(2023)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“Game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“Nihongo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Kurabu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”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Bahasa Menggunakan Unity 2D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Android”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"Nihongo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Kurabu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"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keterampilan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kosakata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metode Waterfall 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fitur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komunikasi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sehari-hari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penyusunan 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pelafalan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kata.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fleksibilitas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Waterfall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potensi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masalah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kinerja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perangkat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spesifikasi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rendah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1A39-654D-9531-CEE5-F9A3BF62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455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077110" y="1551286"/>
            <a:ext cx="248905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1. Bahasa Jepang (</a:t>
            </a:r>
            <a:r>
              <a:rPr lang="en-US" b="1" i="1" dirty="0"/>
              <a:t>Nihongo</a:t>
            </a:r>
            <a:r>
              <a:rPr lang="en-US" b="1" dirty="0"/>
              <a:t>)</a:t>
            </a:r>
            <a:endParaRPr lang="id-ID" b="1" dirty="0"/>
          </a:p>
        </p:txBody>
      </p:sp>
      <p:pic>
        <p:nvPicPr>
          <p:cNvPr id="1026" name="Picture 2" descr="Bendera Jepang - Wikipedia bahasa Indonesia, ensiklopedia bebas">
            <a:extLst>
              <a:ext uri="{FF2B5EF4-FFF2-40B4-BE49-F238E27FC236}">
                <a16:creationId xmlns:a16="http://schemas.microsoft.com/office/drawing/2014/main" id="{A280D0F7-C7EC-FF50-860F-C2F93B6B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85" y="1978403"/>
            <a:ext cx="2095500" cy="13944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4780883" y="1551286"/>
            <a:ext cx="3325895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2. </a:t>
            </a:r>
            <a:r>
              <a:rPr lang="en-US" b="1" i="1" dirty="0"/>
              <a:t>Game</a:t>
            </a:r>
            <a:r>
              <a:rPr lang="en-US" b="1" dirty="0"/>
              <a:t> </a:t>
            </a:r>
            <a:r>
              <a:rPr lang="en-US" b="1" dirty="0" err="1"/>
              <a:t>Edukasi</a:t>
            </a:r>
            <a:r>
              <a:rPr lang="en-US" b="1" dirty="0"/>
              <a:t> </a:t>
            </a:r>
            <a:r>
              <a:rPr lang="en-US" b="1" i="1" dirty="0"/>
              <a:t>Android</a:t>
            </a:r>
            <a:r>
              <a:rPr lang="en-US" b="1" dirty="0"/>
              <a:t> 3D Simulasi</a:t>
            </a:r>
            <a:endParaRPr lang="id-ID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54376D-ABA0-93EB-06C9-0753DAB7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231" y="1978403"/>
            <a:ext cx="1393200" cy="139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E937C-CB28-5D71-5660-D47F64B96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17" name="Google Shape;926;p32">
            <a:extLst>
              <a:ext uri="{FF2B5EF4-FFF2-40B4-BE49-F238E27FC236}">
                <a16:creationId xmlns:a16="http://schemas.microsoft.com/office/drawing/2014/main" id="{D56DEAEE-0350-4A87-82F3-A392994FD521}"/>
              </a:ext>
            </a:extLst>
          </p:cNvPr>
          <p:cNvSpPr txBox="1">
            <a:spLocks/>
          </p:cNvSpPr>
          <p:nvPr/>
        </p:nvSpPr>
        <p:spPr>
          <a:xfrm>
            <a:off x="415971" y="3511402"/>
            <a:ext cx="3811327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 Jepang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Nihongo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resmi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oleh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penduduk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Jepang.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Rifki Nurcholis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Google Shape;926;p32">
            <a:extLst>
              <a:ext uri="{FF2B5EF4-FFF2-40B4-BE49-F238E27FC236}">
                <a16:creationId xmlns:a16="http://schemas.microsoft.com/office/drawing/2014/main" id="{9C2EB350-D27C-8FC3-9923-086E940C96EF}"/>
              </a:ext>
            </a:extLst>
          </p:cNvPr>
          <p:cNvSpPr txBox="1">
            <a:spLocks/>
          </p:cNvSpPr>
          <p:nvPr/>
        </p:nvSpPr>
        <p:spPr>
          <a:xfrm>
            <a:off x="4505679" y="351140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hiburan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populer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juga dapat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berperan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sebagai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alat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pembelajaran.</a:t>
            </a:r>
          </a:p>
          <a:p>
            <a:pPr marL="0" indent="0" algn="ctr">
              <a:lnSpc>
                <a:spcPct val="125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Weliam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Jonatan Mekel, 2019)</a:t>
            </a:r>
          </a:p>
        </p:txBody>
      </p:sp>
    </p:spTree>
    <p:extLst>
      <p:ext uri="{BB962C8B-B14F-4D97-AF65-F5344CB8AC3E}">
        <p14:creationId xmlns:p14="http://schemas.microsoft.com/office/powerpoint/2010/main" val="4504999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EF2D23-BA54-9C4C-4E01-40486654185A}"/>
              </a:ext>
            </a:extLst>
          </p:cNvPr>
          <p:cNvSpPr/>
          <p:nvPr/>
        </p:nvSpPr>
        <p:spPr>
          <a:xfrm>
            <a:off x="6767892" y="4203623"/>
            <a:ext cx="725108" cy="7519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077110" y="1552883"/>
            <a:ext cx="248905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3. </a:t>
            </a:r>
            <a:r>
              <a:rPr lang="en-US" b="1" i="1" dirty="0"/>
              <a:t>Unity Engine</a:t>
            </a:r>
            <a:endParaRPr lang="id-ID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5200121" y="1552883"/>
            <a:ext cx="248905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4. Bahasa Pemrograman </a:t>
            </a:r>
            <a:r>
              <a:rPr lang="en-US" b="1" i="1" dirty="0"/>
              <a:t>C#</a:t>
            </a:r>
            <a:endParaRPr lang="id-ID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A215F-1AD7-B049-E908-D84696A8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86" y="2185583"/>
            <a:ext cx="2828697" cy="1043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8EA62-F895-1455-E6DC-B6449945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2" y="1803510"/>
            <a:ext cx="1695507" cy="1695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400F9-2E76-B70B-8A43-92B7A1343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8" name="Google Shape;926;p32">
            <a:extLst>
              <a:ext uri="{FF2B5EF4-FFF2-40B4-BE49-F238E27FC236}">
                <a16:creationId xmlns:a16="http://schemas.microsoft.com/office/drawing/2014/main" id="{CF109C79-EEA1-D8F6-C102-7C81B90FCA57}"/>
              </a:ext>
            </a:extLst>
          </p:cNvPr>
          <p:cNvSpPr txBox="1">
            <a:spLocks/>
          </p:cNvSpPr>
          <p:nvPr/>
        </p:nvSpPr>
        <p:spPr>
          <a:xfrm>
            <a:off x="383482" y="346568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Game Engine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merupakan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program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komputer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membuat video game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atau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konten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yang interaktif. 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Rifki Nurcholis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2021)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Google Shape;926;p32">
            <a:extLst>
              <a:ext uri="{FF2B5EF4-FFF2-40B4-BE49-F238E27FC236}">
                <a16:creationId xmlns:a16="http://schemas.microsoft.com/office/drawing/2014/main" id="{D286BC18-B53E-3323-38DB-D7209EE364D3}"/>
              </a:ext>
            </a:extLst>
          </p:cNvPr>
          <p:cNvSpPr txBox="1">
            <a:spLocks/>
          </p:cNvSpPr>
          <p:nvPr/>
        </p:nvSpPr>
        <p:spPr>
          <a:xfrm>
            <a:off x="4487443" y="346568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C#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pemrograman yang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pengembangan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server-side,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mobile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desktop.</a:t>
            </a:r>
          </a:p>
          <a:p>
            <a:pPr marL="0" indent="0" algn="ctr">
              <a:lnSpc>
                <a:spcPct val="125000"/>
              </a:lnSpc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Budi Raharjo</a:t>
            </a:r>
            <a:r>
              <a:rPr lang="en-US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4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0503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Tinjauan Pustaka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16786-61D8-0B8B-FA58-7D3E0922ED59}"/>
              </a:ext>
            </a:extLst>
          </p:cNvPr>
          <p:cNvSpPr txBox="1"/>
          <p:nvPr/>
        </p:nvSpPr>
        <p:spPr>
          <a:xfrm>
            <a:off x="1298088" y="1552883"/>
            <a:ext cx="204709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5. </a:t>
            </a:r>
            <a:r>
              <a:rPr lang="en-US" b="1" i="1" dirty="0"/>
              <a:t>Google Play Store</a:t>
            </a:r>
            <a:endParaRPr lang="id-ID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9EA69-5C6B-346C-DAFF-5FE545558524}"/>
              </a:ext>
            </a:extLst>
          </p:cNvPr>
          <p:cNvSpPr txBox="1"/>
          <p:nvPr/>
        </p:nvSpPr>
        <p:spPr>
          <a:xfrm>
            <a:off x="5200121" y="1552883"/>
            <a:ext cx="248905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b="1" dirty="0"/>
              <a:t>6. </a:t>
            </a:r>
            <a:r>
              <a:rPr lang="en-US" b="1" i="1" dirty="0"/>
              <a:t>Google Play Console</a:t>
            </a:r>
            <a:endParaRPr lang="id-ID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D46D-95F0-0E34-FB69-D3D9DEDF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14" y="2066781"/>
            <a:ext cx="1197641" cy="119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DA129-9534-B688-6DE5-5DC9EFC14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39" t="26357" r="24420" b="27013"/>
          <a:stretch/>
        </p:blipFill>
        <p:spPr>
          <a:xfrm>
            <a:off x="5802163" y="1978403"/>
            <a:ext cx="1283336" cy="1374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87452-86E8-1CD0-5A3B-5F3448A96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729B9B-6FAD-75AF-5FBB-C85A5F521217}"/>
              </a:ext>
            </a:extLst>
          </p:cNvPr>
          <p:cNvSpPr/>
          <p:nvPr/>
        </p:nvSpPr>
        <p:spPr>
          <a:xfrm>
            <a:off x="6767892" y="4203623"/>
            <a:ext cx="725108" cy="75191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Google Shape;926;p32">
            <a:extLst>
              <a:ext uri="{FF2B5EF4-FFF2-40B4-BE49-F238E27FC236}">
                <a16:creationId xmlns:a16="http://schemas.microsoft.com/office/drawing/2014/main" id="{10EB5A54-A2DC-941D-CC59-0CC2634DF19A}"/>
              </a:ext>
            </a:extLst>
          </p:cNvPr>
          <p:cNvSpPr txBox="1">
            <a:spLocks/>
          </p:cNvSpPr>
          <p:nvPr/>
        </p:nvSpPr>
        <p:spPr>
          <a:xfrm>
            <a:off x="383483" y="3477112"/>
            <a:ext cx="3876304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Play Store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platform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distribusi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digital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dari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Google untuk perangkat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memungkinkan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menjelajah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menginstal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aplikasi, </a:t>
            </a: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musik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film, dan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buku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Google Shape;926;p32">
            <a:extLst>
              <a:ext uri="{FF2B5EF4-FFF2-40B4-BE49-F238E27FC236}">
                <a16:creationId xmlns:a16="http://schemas.microsoft.com/office/drawing/2014/main" id="{E63C9F2B-0AAF-013E-3AFE-FC6C73F0674D}"/>
              </a:ext>
            </a:extLst>
          </p:cNvPr>
          <p:cNvSpPr txBox="1">
            <a:spLocks/>
          </p:cNvSpPr>
          <p:nvPr/>
        </p:nvSpPr>
        <p:spPr>
          <a:xfrm>
            <a:off x="4719030" y="3477112"/>
            <a:ext cx="3449601" cy="13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25000"/>
              </a:lnSpc>
            </a:pPr>
            <a:r>
              <a:rPr lang="en-US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Google Play Console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platform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bagi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pengembang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aplikasi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mengunggah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memasarkan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menjual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aplikasi mereka.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13168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4070543" y="2130649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Analisa Sistem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Usulan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4000500" y="3012850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A6E0BC-1C1A-C80A-7F6F-473D63A9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64" y="222883"/>
            <a:ext cx="2209803" cy="4697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765E9-3C1A-A53D-AC2C-6F3B0A88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7783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0350" y="-90952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Use Case Diagram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714496" y="76490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C392BF-4F6F-64EE-ABEF-C1206249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96" y="911970"/>
            <a:ext cx="6669007" cy="41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2AD91-6889-5377-6D23-601367FB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75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1153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agar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dapat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menambah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pengetahuan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tersebut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dirancang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platform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Android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ditujukan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berusia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13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ke atas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termasuk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anak-anak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remaja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dewasa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maupun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tidak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kendala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mengikuti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kursus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8BE7-0416-64D4-5D4E-7FC065A3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388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5"/>
            <a:ext cx="8280400" cy="67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Konsep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Concept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BCC539D-3C1A-A182-54A2-D8553B0209E5}"/>
              </a:ext>
            </a:extLst>
          </p:cNvPr>
          <p:cNvSpPr/>
          <p:nvPr/>
        </p:nvSpPr>
        <p:spPr>
          <a:xfrm>
            <a:off x="1014772" y="2151293"/>
            <a:ext cx="1124101" cy="1124101"/>
          </a:xfrm>
          <a:prstGeom prst="ellipse">
            <a:avLst/>
          </a:prstGeom>
          <a:solidFill>
            <a:srgbClr val="00B05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3" name="Google Shape;8613;p104">
            <a:extLst>
              <a:ext uri="{FF2B5EF4-FFF2-40B4-BE49-F238E27FC236}">
                <a16:creationId xmlns:a16="http://schemas.microsoft.com/office/drawing/2014/main" id="{226D234E-994F-C7FC-4563-B290CAE0B86C}"/>
              </a:ext>
            </a:extLst>
          </p:cNvPr>
          <p:cNvGrpSpPr/>
          <p:nvPr/>
        </p:nvGrpSpPr>
        <p:grpSpPr>
          <a:xfrm>
            <a:off x="1243666" y="2487102"/>
            <a:ext cx="666312" cy="471531"/>
            <a:chOff x="-13652369" y="3236335"/>
            <a:chExt cx="471537" cy="333660"/>
          </a:xfrm>
          <a:solidFill>
            <a:srgbClr val="FFFFFF"/>
          </a:solidFill>
        </p:grpSpPr>
        <p:sp>
          <p:nvSpPr>
            <p:cNvPr id="4" name="Google Shape;8614;p104">
              <a:extLst>
                <a:ext uri="{FF2B5EF4-FFF2-40B4-BE49-F238E27FC236}">
                  <a16:creationId xmlns:a16="http://schemas.microsoft.com/office/drawing/2014/main" id="{8F2950E4-BE43-E139-EEAD-DC9E62C20FB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73633" y="3465998"/>
              <a:ext cx="125261" cy="82733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Google Shape;8615;p104">
              <a:extLst>
                <a:ext uri="{FF2B5EF4-FFF2-40B4-BE49-F238E27FC236}">
                  <a16:creationId xmlns:a16="http://schemas.microsoft.com/office/drawing/2014/main" id="{ED387E01-7180-D80D-E404-863F9D63B05E}"/>
                </a:ext>
              </a:extLst>
            </p:cNvPr>
            <p:cNvSpPr/>
            <p:nvPr/>
          </p:nvSpPr>
          <p:spPr>
            <a:xfrm>
              <a:off x="-13534507" y="3275227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Google Shape;8616;p104">
              <a:extLst>
                <a:ext uri="{FF2B5EF4-FFF2-40B4-BE49-F238E27FC236}">
                  <a16:creationId xmlns:a16="http://schemas.microsoft.com/office/drawing/2014/main" id="{CAA6E488-D575-040B-FD51-4CF5D1309F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60719" y="3245776"/>
              <a:ext cx="100040" cy="81158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8617;p104">
              <a:extLst>
                <a:ext uri="{FF2B5EF4-FFF2-40B4-BE49-F238E27FC236}">
                  <a16:creationId xmlns:a16="http://schemas.microsoft.com/office/drawing/2014/main" id="{C3F0C2ED-E5E1-8AA3-05A9-8FB34F729B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28823" y="3313919"/>
              <a:ext cx="36246" cy="81158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8618;p104">
              <a:extLst>
                <a:ext uri="{FF2B5EF4-FFF2-40B4-BE49-F238E27FC236}">
                  <a16:creationId xmlns:a16="http://schemas.microsoft.com/office/drawing/2014/main" id="{1D868451-C6B6-BCF1-D299-350C202D9E3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13645760" y="3369465"/>
              <a:ext cx="70118" cy="76433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6DEE34-3209-2E38-8B83-12F0BFE555D9}"/>
              </a:ext>
            </a:extLst>
          </p:cNvPr>
          <p:cNvSpPr txBox="1"/>
          <p:nvPr/>
        </p:nvSpPr>
        <p:spPr>
          <a:xfrm>
            <a:off x="1020014" y="3806367"/>
            <a:ext cx="1124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Simulasi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7D13E-EB0A-1499-263D-A62018CC724E}"/>
              </a:ext>
            </a:extLst>
          </p:cNvPr>
          <p:cNvSpPr txBox="1"/>
          <p:nvPr/>
        </p:nvSpPr>
        <p:spPr>
          <a:xfrm>
            <a:off x="1014771" y="3353078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Tema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2E587E-C7A0-EEAC-4C3A-860AFA507BAD}"/>
              </a:ext>
            </a:extLst>
          </p:cNvPr>
          <p:cNvSpPr/>
          <p:nvPr/>
        </p:nvSpPr>
        <p:spPr>
          <a:xfrm>
            <a:off x="2838915" y="2151293"/>
            <a:ext cx="1124101" cy="1124101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6984D-65AC-F2B5-B366-19E45937AD67}"/>
              </a:ext>
            </a:extLst>
          </p:cNvPr>
          <p:cNvSpPr txBox="1"/>
          <p:nvPr/>
        </p:nvSpPr>
        <p:spPr>
          <a:xfrm>
            <a:off x="2705316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Single-player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ACB80-DB74-E67F-8679-CBF503A0FA19}"/>
              </a:ext>
            </a:extLst>
          </p:cNvPr>
          <p:cNvSpPr txBox="1"/>
          <p:nvPr/>
        </p:nvSpPr>
        <p:spPr>
          <a:xfrm>
            <a:off x="2838915" y="3351964"/>
            <a:ext cx="112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Mode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16" name="Google Shape;7740;p103">
            <a:extLst>
              <a:ext uri="{FF2B5EF4-FFF2-40B4-BE49-F238E27FC236}">
                <a16:creationId xmlns:a16="http://schemas.microsoft.com/office/drawing/2014/main" id="{692A9C50-7407-D2CF-1EF9-EBD3D3006779}"/>
              </a:ext>
            </a:extLst>
          </p:cNvPr>
          <p:cNvGrpSpPr/>
          <p:nvPr/>
        </p:nvGrpSpPr>
        <p:grpSpPr>
          <a:xfrm>
            <a:off x="3135963" y="2414509"/>
            <a:ext cx="597808" cy="598044"/>
            <a:chOff x="-55987225" y="3591025"/>
            <a:chExt cx="317450" cy="317575"/>
          </a:xfrm>
          <a:solidFill>
            <a:srgbClr val="FFFFFF"/>
          </a:solidFill>
        </p:grpSpPr>
        <p:sp>
          <p:nvSpPr>
            <p:cNvPr id="17" name="Google Shape;7741;p103">
              <a:extLst>
                <a:ext uri="{FF2B5EF4-FFF2-40B4-BE49-F238E27FC236}">
                  <a16:creationId xmlns:a16="http://schemas.microsoft.com/office/drawing/2014/main" id="{4549809D-0894-8A31-7325-32C1A7B503C8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" name="Google Shape;7742;p103">
              <a:extLst>
                <a:ext uri="{FF2B5EF4-FFF2-40B4-BE49-F238E27FC236}">
                  <a16:creationId xmlns:a16="http://schemas.microsoft.com/office/drawing/2014/main" id="{ACB7D7EB-535D-1603-4334-1B8AE44D21F7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" name="Google Shape;7743;p103">
              <a:extLst>
                <a:ext uri="{FF2B5EF4-FFF2-40B4-BE49-F238E27FC236}">
                  <a16:creationId xmlns:a16="http://schemas.microsoft.com/office/drawing/2014/main" id="{C5AAB8FB-C6A0-2F82-EEC8-C5A7BBC4A2D4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" name="Google Shape;7744;p103">
              <a:extLst>
                <a:ext uri="{FF2B5EF4-FFF2-40B4-BE49-F238E27FC236}">
                  <a16:creationId xmlns:a16="http://schemas.microsoft.com/office/drawing/2014/main" id="{DCC4C9AF-61D8-3401-A3FC-18FE9520F78F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" name="Google Shape;7745;p103">
              <a:extLst>
                <a:ext uri="{FF2B5EF4-FFF2-40B4-BE49-F238E27FC236}">
                  <a16:creationId xmlns:a16="http://schemas.microsoft.com/office/drawing/2014/main" id="{8592AD65-7081-0FAC-13E1-96D065BE4E27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1C28383-B6D0-FD4F-CDF1-87A2C6EF3056}"/>
              </a:ext>
            </a:extLst>
          </p:cNvPr>
          <p:cNvSpPr/>
          <p:nvPr/>
        </p:nvSpPr>
        <p:spPr>
          <a:xfrm>
            <a:off x="4736179" y="2151293"/>
            <a:ext cx="1124101" cy="1124101"/>
          </a:xfrm>
          <a:prstGeom prst="ellipse">
            <a:avLst/>
          </a:prstGeom>
          <a:solidFill>
            <a:srgbClr val="00B0F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496D3-CC2F-FAF8-119F-958FF0D2C9B5}"/>
              </a:ext>
            </a:extLst>
          </p:cNvPr>
          <p:cNvSpPr txBox="1"/>
          <p:nvPr/>
        </p:nvSpPr>
        <p:spPr>
          <a:xfrm>
            <a:off x="4505383" y="3805282"/>
            <a:ext cx="157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13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tahun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 ke atas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2E482-17C1-8D8B-072D-3AC48085A4EE}"/>
              </a:ext>
            </a:extLst>
          </p:cNvPr>
          <p:cNvSpPr txBox="1"/>
          <p:nvPr/>
        </p:nvSpPr>
        <p:spPr>
          <a:xfrm>
            <a:off x="4435987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Target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Usia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grpSp>
        <p:nvGrpSpPr>
          <p:cNvPr id="25" name="Google Shape;7823;p103">
            <a:extLst>
              <a:ext uri="{FF2B5EF4-FFF2-40B4-BE49-F238E27FC236}">
                <a16:creationId xmlns:a16="http://schemas.microsoft.com/office/drawing/2014/main" id="{62C4067E-93B8-CE27-46FC-D2F2D913313E}"/>
              </a:ext>
            </a:extLst>
          </p:cNvPr>
          <p:cNvGrpSpPr/>
          <p:nvPr/>
        </p:nvGrpSpPr>
        <p:grpSpPr>
          <a:xfrm>
            <a:off x="5034839" y="2398066"/>
            <a:ext cx="515404" cy="588026"/>
            <a:chOff x="-53615675" y="3584850"/>
            <a:chExt cx="279625" cy="319025"/>
          </a:xfrm>
          <a:solidFill>
            <a:srgbClr val="FFFFFF"/>
          </a:solidFill>
        </p:grpSpPr>
        <p:sp>
          <p:nvSpPr>
            <p:cNvPr id="26" name="Google Shape;7824;p103">
              <a:extLst>
                <a:ext uri="{FF2B5EF4-FFF2-40B4-BE49-F238E27FC236}">
                  <a16:creationId xmlns:a16="http://schemas.microsoft.com/office/drawing/2014/main" id="{27E283EF-9966-0944-1D19-086693A83071}"/>
                </a:ext>
              </a:extLst>
            </p:cNvPr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" name="Google Shape;7825;p103">
              <a:extLst>
                <a:ext uri="{FF2B5EF4-FFF2-40B4-BE49-F238E27FC236}">
                  <a16:creationId xmlns:a16="http://schemas.microsoft.com/office/drawing/2014/main" id="{AC043E38-5959-4EDD-183F-646B376A5E4D}"/>
                </a:ext>
              </a:extLst>
            </p:cNvPr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8" name="Google Shape;7826;p103">
              <a:extLst>
                <a:ext uri="{FF2B5EF4-FFF2-40B4-BE49-F238E27FC236}">
                  <a16:creationId xmlns:a16="http://schemas.microsoft.com/office/drawing/2014/main" id="{F968A9FB-40AB-E4FD-CE67-B00CC2204702}"/>
                </a:ext>
              </a:extLst>
            </p:cNvPr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3D3DBBB-82FC-0A7A-26B3-B305FF020E3B}"/>
              </a:ext>
            </a:extLst>
          </p:cNvPr>
          <p:cNvSpPr/>
          <p:nvPr/>
        </p:nvSpPr>
        <p:spPr>
          <a:xfrm>
            <a:off x="6720187" y="2152564"/>
            <a:ext cx="1124101" cy="1124101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id-ID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B085F-E4BB-B44C-C974-C75B2E249496}"/>
              </a:ext>
            </a:extLst>
          </p:cNvPr>
          <p:cNvSpPr txBox="1"/>
          <p:nvPr/>
        </p:nvSpPr>
        <p:spPr>
          <a:xfrm>
            <a:off x="6586587" y="3800094"/>
            <a:ext cx="139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Android</a:t>
            </a:r>
            <a:endParaRPr lang="en-ID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128C01-047D-44C8-D5A2-FC4D3C698C6E}"/>
              </a:ext>
            </a:extLst>
          </p:cNvPr>
          <p:cNvSpPr txBox="1"/>
          <p:nvPr/>
        </p:nvSpPr>
        <p:spPr>
          <a:xfrm>
            <a:off x="6419995" y="3351964"/>
            <a:ext cx="17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Arvo" panose="020B0604020202020204" charset="0"/>
              </a:rPr>
              <a:t>Platform</a:t>
            </a:r>
            <a:endParaRPr lang="en-ID" sz="1800" b="1" dirty="0">
              <a:solidFill>
                <a:schemeClr val="tx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6DE58D-7311-B158-48D8-461B2084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25" y="2430014"/>
            <a:ext cx="579422" cy="5794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9EDD83-A551-B070-086C-B4B195C2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7765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penjelasan untuk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struktur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terdiri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GUI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ditampilkan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struktur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navigasi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tombol-tombol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saja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D1D93-EEA1-1399-BA45-D35BB4F3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653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747077" y="1844402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Main Menu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0DD5C-44BD-CAA0-440A-020B1BE84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26;p32">
            <a:extLst>
              <a:ext uri="{FF2B5EF4-FFF2-40B4-BE49-F238E27FC236}">
                <a16:creationId xmlns:a16="http://schemas.microsoft.com/office/drawing/2014/main" id="{88933D4C-B205-6585-DAEC-95385BFB66C8}"/>
              </a:ext>
            </a:extLst>
          </p:cNvPr>
          <p:cNvSpPr txBox="1">
            <a:spLocks/>
          </p:cNvSpPr>
          <p:nvPr/>
        </p:nvSpPr>
        <p:spPr>
          <a:xfrm>
            <a:off x="4703127" y="1834614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Character Selection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3BF49-5033-2173-453C-4F7B2C456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2415540"/>
            <a:ext cx="3239770" cy="182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9C1BE7-92D5-70B9-849A-1E42C24E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105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Latar Belakang</a:t>
            </a: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788670" y="1309887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25000"/>
              </a:lnSpc>
            </a:pP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era globalisasi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kemampuan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erb</a:t>
            </a:r>
            <a:r>
              <a:rPr lang="id-ID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ahasa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asing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sangat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penting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terutama setelah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pen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deklarasi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an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Masyarakat Ekonomi ASEAN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(MEA)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2007 yang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menerapkan pasar bebas tenaga kerja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2015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meningkatkan persaingan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ASEAN.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Arianty </a:t>
            </a:r>
            <a:r>
              <a:rPr lang="id-ID" sz="1600" dirty="0" err="1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Visiaty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2019</a:t>
            </a:r>
            <a:r>
              <a:rPr lang="en-US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 algn="just">
              <a:lnSpc>
                <a:spcPct val="125000"/>
              </a:lnSpc>
            </a:pP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Keahlian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berbahasa asing menjadi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kompetensi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menghadapi persaingan saat ini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dan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memunculkan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minat </a:t>
            </a:r>
            <a:r>
              <a:rPr lang="id-ID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terhadap bahasa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salah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satunya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(R. Gamma Ramadhan, 2023)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17DC5C-9B73-56C7-8FE0-5A9BEB9C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187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c.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Storyboard Gameplay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F93B5-F518-0288-B055-5B5448D9A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78" y="2396392"/>
            <a:ext cx="3239770" cy="182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9A56FC-7D52-48FC-F71F-08909AC9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444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Perancangan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Design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2906255" y="1832940"/>
            <a:ext cx="3345815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d. Karakter pada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398E13-4616-8931-82C7-FCE369C54748}"/>
              </a:ext>
            </a:extLst>
          </p:cNvPr>
          <p:cNvSpPr txBox="1">
            <a:spLocks/>
          </p:cNvSpPr>
          <p:nvPr/>
        </p:nvSpPr>
        <p:spPr>
          <a:xfrm>
            <a:off x="4654804" y="4611932"/>
            <a:ext cx="1930298" cy="44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Perempuan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49799D8-C00E-1192-1289-7ABDA2D1C7F5}"/>
              </a:ext>
            </a:extLst>
          </p:cNvPr>
          <p:cNvSpPr txBox="1">
            <a:spLocks/>
          </p:cNvSpPr>
          <p:nvPr/>
        </p:nvSpPr>
        <p:spPr>
          <a:xfrm>
            <a:off x="2730394" y="4612445"/>
            <a:ext cx="1521565" cy="48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Laki-laki</a:t>
            </a:r>
            <a:endParaRPr lang="en-ID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7F6AF-FFEE-601D-F973-9029C436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1" t="33024" r="42960" b="10983"/>
          <a:stretch/>
        </p:blipFill>
        <p:spPr>
          <a:xfrm>
            <a:off x="4997726" y="2329918"/>
            <a:ext cx="979803" cy="2297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D482B-6988-42FA-4CC4-34BF2963D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2" t="14520" r="38435" b="6386"/>
          <a:stretch/>
        </p:blipFill>
        <p:spPr>
          <a:xfrm>
            <a:off x="2906256" y="2227151"/>
            <a:ext cx="1106444" cy="2443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F96BC8-FF97-86F6-4A3D-1527636E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953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Collecting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data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penelitian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studi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literatur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buku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jurnal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website relevan.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aset-aset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objek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3D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audio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diperoleh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Asset Store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material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pembuatan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Lalu,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aset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2D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Figma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 3D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dibuat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Adobe </a:t>
            </a:r>
            <a:r>
              <a:rPr lang="en-US" sz="1600" b="1" i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Mixamo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F9FC-F220-0CF0-00CB-B86F14B8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40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pengumpulan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material, proses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pembelajaran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dimulai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Mekanisme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misi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penyajian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materi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gerakan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karakter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perhitungan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skor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pengaturan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kelas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diimplementasikan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E2F4D-2E0A-5169-A616-6B157A6B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963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Assembly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731745"/>
            <a:ext cx="7566660" cy="49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tampilan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proses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perakitan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Unity Engine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E3F88-8446-D42B-59A1-89286C02F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96" y="2274443"/>
            <a:ext cx="4915914" cy="276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BBF2-7928-567E-B9D5-01EA6B59A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613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77746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ini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uji coba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mengetahui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apakah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berjalan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baik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atau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tidak.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Jika sudah tidak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galat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aplikasi,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maka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oleh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metode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Black Box 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E5B64-1B24-3E64-0834-80576D4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098592"/>
            <a:ext cx="4705350" cy="1962150"/>
          </a:xfrm>
          <a:prstGeom prst="rect">
            <a:avLst/>
          </a:prstGeom>
          <a:ln>
            <a:noFill/>
          </a:ln>
          <a:effectLst>
            <a:outerShdw blurRad="63500" dist="254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05099F-D9D8-669C-27FD-A400AEA7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951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16" y="2222907"/>
            <a:ext cx="6007567" cy="270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Main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8A75D-56A0-919F-48B2-35874275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3728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6" y="2223547"/>
            <a:ext cx="6007567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Character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8D50B-F588-12F4-A6EB-B31B783ED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750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FF9E31-30FF-3EDE-F812-7B384C87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68217" y="2223547"/>
            <a:ext cx="6007565" cy="27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Gameplay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001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Gameplay &gt; Laptop &gt; Browser &gt;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Materi Bahasa Jepang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4A939-7409-ADE8-A52A-7EACEB06B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79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Rumusan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Masalah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45E0F4-7E12-933D-B612-9CEC93ED29D1}"/>
              </a:ext>
            </a:extLst>
          </p:cNvPr>
          <p:cNvSpPr txBox="1"/>
          <p:nvPr/>
        </p:nvSpPr>
        <p:spPr>
          <a:xfrm>
            <a:off x="484953" y="1792360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mengoptimalkan permainan untuk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mempertahankan minat 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pengguna dan merangsang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partisipasi aktif 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dalam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belajar?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0A00B-0586-E28E-D817-491CD45150E3}"/>
              </a:ext>
            </a:extLst>
          </p:cNvPr>
          <p:cNvSpPr txBox="1"/>
          <p:nvPr/>
        </p:nvSpPr>
        <p:spPr>
          <a:xfrm>
            <a:off x="3317622" y="1792360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memanfaatkan pembelajaran bahasa Jepang secara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efektif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bagi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pengguna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tidak mampu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mengikuti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kursus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karena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keterbatasan biaya?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AE044-7B60-7C4C-47A9-16A5A3D21305}"/>
              </a:ext>
            </a:extLst>
          </p:cNvPr>
          <p:cNvSpPr txBox="1"/>
          <p:nvPr/>
        </p:nvSpPr>
        <p:spPr>
          <a:xfrm>
            <a:off x="6150290" y="1792360"/>
            <a:ext cx="2508756" cy="2220288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Bagaimana mengatasi tantangan dalam memastikan ketersediaan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sumber daya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digital yang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relevan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berkualitas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, dan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beragam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untuk mendukung </a:t>
            </a:r>
            <a:r>
              <a:rPr lang="sv-SE" b="1" dirty="0">
                <a:solidFill>
                  <a:schemeClr val="bg1">
                    <a:lumMod val="10000"/>
                  </a:schemeClr>
                </a:solidFill>
              </a:rPr>
              <a:t>pembelajaran</a:t>
            </a:r>
            <a:r>
              <a:rPr lang="sv-SE" dirty="0">
                <a:solidFill>
                  <a:schemeClr val="bg1">
                    <a:lumMod val="10000"/>
                  </a:schemeClr>
                </a:solidFill>
              </a:rPr>
              <a:t> bahasa Jepang?</a:t>
            </a:r>
          </a:p>
        </p:txBody>
      </p:sp>
      <p:cxnSp>
        <p:nvCxnSpPr>
          <p:cNvPr id="2" name="Google Shape;927;p32">
            <a:extLst>
              <a:ext uri="{FF2B5EF4-FFF2-40B4-BE49-F238E27FC236}">
                <a16:creationId xmlns:a16="http://schemas.microsoft.com/office/drawing/2014/main" id="{21695D02-7DBB-BA25-6D9F-D55916383D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39331" y="1552575"/>
            <a:ext cx="0" cy="23978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927;p32">
            <a:extLst>
              <a:ext uri="{FF2B5EF4-FFF2-40B4-BE49-F238E27FC236}">
                <a16:creationId xmlns:a16="http://schemas.microsoft.com/office/drawing/2014/main" id="{5062824C-F08F-3750-6885-59C85A8950E6}"/>
              </a:ext>
            </a:extLst>
          </p:cNvPr>
          <p:cNvCxnSpPr>
            <a:cxnSpLocks/>
            <a:stCxn id="925" idx="2"/>
            <a:endCxn id="9" idx="0"/>
          </p:cNvCxnSpPr>
          <p:nvPr/>
        </p:nvCxnSpPr>
        <p:spPr>
          <a:xfrm>
            <a:off x="4572000" y="1282739"/>
            <a:ext cx="0" cy="50962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927;p32">
            <a:extLst>
              <a:ext uri="{FF2B5EF4-FFF2-40B4-BE49-F238E27FC236}">
                <a16:creationId xmlns:a16="http://schemas.microsoft.com/office/drawing/2014/main" id="{9B6A0899-0D4F-47B0-54C4-70949A86AF5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04668" y="1565910"/>
            <a:ext cx="0" cy="22645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927;p32">
            <a:extLst>
              <a:ext uri="{FF2B5EF4-FFF2-40B4-BE49-F238E27FC236}">
                <a16:creationId xmlns:a16="http://schemas.microsoft.com/office/drawing/2014/main" id="{88556823-E56F-3641-5B4E-85246A95393D}"/>
              </a:ext>
            </a:extLst>
          </p:cNvPr>
          <p:cNvCxnSpPr>
            <a:cxnSpLocks/>
          </p:cNvCxnSpPr>
          <p:nvPr/>
        </p:nvCxnSpPr>
        <p:spPr>
          <a:xfrm>
            <a:off x="1728787" y="1565910"/>
            <a:ext cx="569118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16E16-B32A-3A00-DCD4-E324A87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Classroom &gt; Sit &gt;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Sesuai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Pelajaran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18818-A637-0D18-E9E9-83783BA1E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52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Testing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26;p32">
            <a:extLst>
              <a:ext uri="{FF2B5EF4-FFF2-40B4-BE49-F238E27FC236}">
                <a16:creationId xmlns:a16="http://schemas.microsoft.com/office/drawing/2014/main" id="{C471D361-F1FF-C58D-DDAE-2F7A3C9166B0}"/>
              </a:ext>
            </a:extLst>
          </p:cNvPr>
          <p:cNvSpPr txBox="1">
            <a:spLocks/>
          </p:cNvSpPr>
          <p:nvPr/>
        </p:nvSpPr>
        <p:spPr>
          <a:xfrm>
            <a:off x="438963" y="1710564"/>
            <a:ext cx="8280400" cy="4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Pengujian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Scene Classroom &gt; Sit &gt;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Sesuai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Jadwal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Ujian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515-9C0B-F765-CCCB-DB4A3379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5E67-3C4B-0A69-A4DD-E28AC32A4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6" y="2207542"/>
            <a:ext cx="6004033" cy="27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2235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Distribution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834614"/>
            <a:ext cx="7566660" cy="22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yang terakhir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siklus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yaitu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tahap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dapat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dilakukan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dinyatakan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layak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pakai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Aplikasi ini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didistribusikan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atau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  <a:p>
            <a:pPr marL="0" indent="0" algn="just"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link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mengunduh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https://play.google.com/store/apps/details?id=com.HakoLab.JepangCita</a:t>
            </a: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</a:p>
          <a:p>
            <a:pPr marL="0" indent="0" algn="just"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38DA5-2930-A09D-04B8-C99B8BE3C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993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431800" y="1337636"/>
            <a:ext cx="8280400" cy="49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Distribusi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(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Distribution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Pengembangan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926;p32">
            <a:extLst>
              <a:ext uri="{FF2B5EF4-FFF2-40B4-BE49-F238E27FC236}">
                <a16:creationId xmlns:a16="http://schemas.microsoft.com/office/drawing/2014/main" id="{4F3D58C3-BF2F-CCB2-0A0B-DDEF6A5798D7}"/>
              </a:ext>
            </a:extLst>
          </p:cNvPr>
          <p:cNvSpPr txBox="1">
            <a:spLocks/>
          </p:cNvSpPr>
          <p:nvPr/>
        </p:nvSpPr>
        <p:spPr>
          <a:xfrm>
            <a:off x="800100" y="1651734"/>
            <a:ext cx="7566660" cy="49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Berikut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tampilan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Dashboard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Console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38DA5-2930-A09D-04B8-C99B8BE3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B4B98-AC73-1F23-C691-5D6F7D1F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57"/>
          <a:stretch/>
        </p:blipFill>
        <p:spPr>
          <a:xfrm>
            <a:off x="1824388" y="2183002"/>
            <a:ext cx="5495224" cy="29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4443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73B728-F940-72F6-E102-D1E1721CB6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b="22745"/>
          <a:stretch/>
        </p:blipFill>
        <p:spPr bwMode="auto">
          <a:xfrm>
            <a:off x="1904048" y="57150"/>
            <a:ext cx="3006059" cy="499586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926;p32">
            <a:extLst>
              <a:ext uri="{FF2B5EF4-FFF2-40B4-BE49-F238E27FC236}">
                <a16:creationId xmlns:a16="http://schemas.microsoft.com/office/drawing/2014/main" id="{DD1C3312-552F-01EB-B370-B588891549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37150" y="1164907"/>
            <a:ext cx="3213100" cy="2081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gambar di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samping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kiri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menunjukkan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game: “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JepangCita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Game Simulasi 3D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”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berhasil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dipublikasikan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pada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Google Play Store.</a:t>
            </a: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</a:pPr>
            <a:endParaRPr lang="en-US" sz="1600" b="1" i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0685E-8753-A091-1114-49C1D1C4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641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2D7531-14E4-E23A-B0ED-ADF3C2832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429"/>
            <a:ext cx="5436796" cy="2576180"/>
          </a:xfrm>
          <a:prstGeom prst="rect">
            <a:avLst/>
          </a:prstGeom>
        </p:spPr>
      </p:pic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Hasil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Kuesioner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40614D1-BF9A-25CA-288E-82F585B25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3" name="Rectangle: Beveled 2">
            <a:extLst>
              <a:ext uri="{FF2B5EF4-FFF2-40B4-BE49-F238E27FC236}">
                <a16:creationId xmlns:a16="http://schemas.microsoft.com/office/drawing/2014/main" id="{D59FEC1C-2011-DF99-7182-A63EAE9C0A45}"/>
              </a:ext>
            </a:extLst>
          </p:cNvPr>
          <p:cNvSpPr/>
          <p:nvPr/>
        </p:nvSpPr>
        <p:spPr>
          <a:xfrm>
            <a:off x="5403233" y="1470039"/>
            <a:ext cx="3580747" cy="3424619"/>
          </a:xfrm>
          <a:prstGeom prst="bevel">
            <a:avLst>
              <a:gd name="adj" fmla="val 55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Hasil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kuesioner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dari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22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responden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menunjukkan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tinggi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terhadap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game "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JepangCita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: Game Simulasi 3D", dengan nilai 85% (Sangat Baik)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berkat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grafis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menarik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halus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kontrol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mudah, dan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antarmuka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pengguna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yang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intuitif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12" name="Google Shape;925;p32">
            <a:extLst>
              <a:ext uri="{FF2B5EF4-FFF2-40B4-BE49-F238E27FC236}">
                <a16:creationId xmlns:a16="http://schemas.microsoft.com/office/drawing/2014/main" id="{AC6F4775-A8D8-30C5-EB44-DCC1DD9CEE73}"/>
              </a:ext>
            </a:extLst>
          </p:cNvPr>
          <p:cNvSpPr txBox="1">
            <a:spLocks/>
          </p:cNvSpPr>
          <p:nvPr/>
        </p:nvSpPr>
        <p:spPr>
          <a:xfrm>
            <a:off x="439592" y="1283659"/>
            <a:ext cx="446910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id-ID" sz="18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Tabel Perhitungan Kuesioner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8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skala Likert</a:t>
            </a:r>
            <a:endParaRPr lang="id-ID" sz="4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689020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Kesimpulan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026ECCA-D83D-AD69-DA4B-1628D6EF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BDC5A0F7-C1BD-F465-CE9B-61C46149E3BB}"/>
              </a:ext>
            </a:extLst>
          </p:cNvPr>
          <p:cNvSpPr/>
          <p:nvPr/>
        </p:nvSpPr>
        <p:spPr>
          <a:xfrm>
            <a:off x="792252" y="1263001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mencapai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tingkat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kepuasan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pengguna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sebesar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85%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karena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grafisnya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menarik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kontrol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mudah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animasi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halus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antarmuka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mudah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dipahami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0B12EAD6-BCDC-401B-FEBB-8B6608B21702}"/>
              </a:ext>
            </a:extLst>
          </p:cNvPr>
          <p:cNvSpPr/>
          <p:nvPr/>
        </p:nvSpPr>
        <p:spPr>
          <a:xfrm>
            <a:off x="792252" y="2515895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menghasilkan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solusi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pembelajaran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Jepang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terjangkau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semua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kalangan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pembelajaran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latihan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kosakata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tata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membaca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menulis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6964052-599E-5AAC-024B-C41665AB3FDC}"/>
              </a:ext>
            </a:extLst>
          </p:cNvPr>
          <p:cNvSpPr/>
          <p:nvPr/>
        </p:nvSpPr>
        <p:spPr>
          <a:xfrm>
            <a:off x="799415" y="3768789"/>
            <a:ext cx="7559496" cy="130874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25000"/>
              </a:lnSpc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menyediakan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konten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edukatif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berkualitas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beragam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dengan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memastikan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terpenuhinya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aspek-aspek pembelajaran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komprehensif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3204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7450" y="19870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Ada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Pertanyaan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?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0257" y="28692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0725D2-B61F-F58F-024B-0AC8B0D8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23549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6002" y="2318200"/>
            <a:ext cx="4469100" cy="1499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Terima Kasih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Atas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Perhatiannya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0257" y="28692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49D027-C30A-DD6E-6F23-08F979A6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407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Batasan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45E0F4-7E12-933D-B612-9CEC93ED29D1}"/>
              </a:ext>
            </a:extLst>
          </p:cNvPr>
          <p:cNvSpPr txBox="1"/>
          <p:nvPr/>
        </p:nvSpPr>
        <p:spPr>
          <a:xfrm>
            <a:off x="470664" y="1794255"/>
            <a:ext cx="2508756" cy="1681679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dirty="0"/>
              <a:t>Penelitian ini akan fokus pada </a:t>
            </a:r>
            <a:r>
              <a:rPr lang="id-ID" sz="1400" b="1" dirty="0"/>
              <a:t>implementasi </a:t>
            </a:r>
            <a:r>
              <a:rPr lang="id-ID" sz="1400" b="1" i="1" dirty="0"/>
              <a:t>game</a:t>
            </a:r>
            <a:r>
              <a:rPr lang="id-ID" sz="1400" dirty="0"/>
              <a:t> “</a:t>
            </a:r>
            <a:r>
              <a:rPr lang="id-ID" sz="1400" dirty="0" err="1"/>
              <a:t>JepangCita</a:t>
            </a:r>
            <a:r>
              <a:rPr lang="id-ID" sz="1400" dirty="0"/>
              <a:t>: Game Simulasi 3D” untuk </a:t>
            </a:r>
            <a:r>
              <a:rPr lang="id-ID" sz="1400" b="1" dirty="0"/>
              <a:t>pembelajaran bahasa Jepang </a:t>
            </a:r>
            <a:r>
              <a:rPr lang="id-ID" sz="1400" dirty="0"/>
              <a:t>dengan menggunakan </a:t>
            </a:r>
            <a:r>
              <a:rPr lang="id-ID" sz="1400" b="1" i="1" dirty="0"/>
              <a:t>Unity Engine</a:t>
            </a:r>
            <a:r>
              <a:rPr lang="id-ID" sz="14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0A00B-0586-E28E-D817-491CD45150E3}"/>
              </a:ext>
            </a:extLst>
          </p:cNvPr>
          <p:cNvSpPr txBox="1"/>
          <p:nvPr/>
        </p:nvSpPr>
        <p:spPr>
          <a:xfrm>
            <a:off x="3315240" y="1794255"/>
            <a:ext cx="2508756" cy="1950983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b="1" dirty="0"/>
              <a:t>Metode</a:t>
            </a:r>
            <a:r>
              <a:rPr lang="id-ID" sz="1400" dirty="0"/>
              <a:t> implementasi yang akan </a:t>
            </a:r>
            <a:r>
              <a:rPr lang="id-ID" sz="1400" b="1" dirty="0"/>
              <a:t>digunakan</a:t>
            </a:r>
            <a:r>
              <a:rPr lang="id-ID" sz="1400" dirty="0"/>
              <a:t> dalam </a:t>
            </a:r>
            <a:r>
              <a:rPr lang="id-ID" sz="1400" b="1" dirty="0"/>
              <a:t>penelitian</a:t>
            </a:r>
            <a:r>
              <a:rPr lang="id-ID" sz="1400" dirty="0"/>
              <a:t> ini akan berlandaskan </a:t>
            </a:r>
            <a:r>
              <a:rPr lang="en-US" sz="1400" dirty="0"/>
              <a:t>pada </a:t>
            </a:r>
            <a:r>
              <a:rPr lang="id-ID" sz="1400" dirty="0"/>
              <a:t>pendekatan </a:t>
            </a:r>
            <a:r>
              <a:rPr lang="id-ID" sz="1400" b="1" i="1" dirty="0"/>
              <a:t>Multimedia Development Life Cycle </a:t>
            </a:r>
            <a:r>
              <a:rPr lang="id-ID" sz="1400" b="1" dirty="0"/>
              <a:t>(</a:t>
            </a:r>
            <a:r>
              <a:rPr lang="id-ID" sz="1400" b="1" i="1" dirty="0"/>
              <a:t>MDLC</a:t>
            </a:r>
            <a:r>
              <a:rPr lang="id-ID" sz="1400" b="1" dirty="0"/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AE044-7B60-7C4C-47A9-16A5A3D21305}"/>
              </a:ext>
            </a:extLst>
          </p:cNvPr>
          <p:cNvSpPr txBox="1"/>
          <p:nvPr/>
        </p:nvSpPr>
        <p:spPr>
          <a:xfrm>
            <a:off x="6165597" y="1794255"/>
            <a:ext cx="2508756" cy="2758897"/>
          </a:xfrm>
          <a:prstGeom prst="rect">
            <a:avLst/>
          </a:prstGeom>
          <a:solidFill>
            <a:srgbClr val="FDFDFD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id-ID" sz="1400" dirty="0"/>
              <a:t>Penelitian ini akan </a:t>
            </a:r>
            <a:r>
              <a:rPr lang="id-ID" sz="1400" b="1" dirty="0"/>
              <a:t>menggabungkan </a:t>
            </a:r>
            <a:r>
              <a:rPr lang="id-ID" sz="1400" dirty="0"/>
              <a:t>beberapa aspek pembelajaran </a:t>
            </a:r>
            <a:r>
              <a:rPr lang="id-ID" sz="1400" b="1" dirty="0"/>
              <a:t>bahasa Jepang </a:t>
            </a:r>
            <a:r>
              <a:rPr lang="id-ID" sz="1400" dirty="0"/>
              <a:t>dengan </a:t>
            </a:r>
            <a:r>
              <a:rPr lang="id-ID" sz="1400" b="1" dirty="0"/>
              <a:t>elemen interaktif </a:t>
            </a:r>
            <a:r>
              <a:rPr lang="id-ID" sz="1400" dirty="0"/>
              <a:t>dalam </a:t>
            </a:r>
            <a:r>
              <a:rPr lang="id-ID" sz="1400" b="1" i="1" dirty="0"/>
              <a:t>game</a:t>
            </a:r>
            <a:r>
              <a:rPr lang="id-ID" sz="1400" b="1" dirty="0"/>
              <a:t>. </a:t>
            </a:r>
            <a:r>
              <a:rPr lang="id-ID" sz="1400" dirty="0"/>
              <a:t>Namun, keterbatasan dalam penerapan </a:t>
            </a:r>
            <a:r>
              <a:rPr lang="id-ID" sz="1400" b="1" dirty="0"/>
              <a:t>karakter kanji </a:t>
            </a:r>
            <a:r>
              <a:rPr lang="id-ID" sz="1400" dirty="0"/>
              <a:t>secara mendalam </a:t>
            </a:r>
            <a:r>
              <a:rPr lang="id-ID" sz="1400" b="1" dirty="0"/>
              <a:t>tidak akan dicakup </a:t>
            </a:r>
            <a:r>
              <a:rPr lang="id-ID" sz="1400" dirty="0"/>
              <a:t>secara </a:t>
            </a:r>
            <a:r>
              <a:rPr lang="id-ID" sz="1400" b="1" dirty="0"/>
              <a:t>menyeluruh.</a:t>
            </a:r>
          </a:p>
        </p:txBody>
      </p:sp>
      <p:cxnSp>
        <p:nvCxnSpPr>
          <p:cNvPr id="5" name="Google Shape;927;p32">
            <a:extLst>
              <a:ext uri="{FF2B5EF4-FFF2-40B4-BE49-F238E27FC236}">
                <a16:creationId xmlns:a16="http://schemas.microsoft.com/office/drawing/2014/main" id="{5F0B7601-6C6D-D67D-A3BD-51C10CBCAC8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25042" y="1552574"/>
            <a:ext cx="0" cy="24168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927;p32">
            <a:extLst>
              <a:ext uri="{FF2B5EF4-FFF2-40B4-BE49-F238E27FC236}">
                <a16:creationId xmlns:a16="http://schemas.microsoft.com/office/drawing/2014/main" id="{91A8230A-AE19-CBC7-9196-264BF42A25C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19975" y="1552574"/>
            <a:ext cx="0" cy="241681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27;p32">
            <a:extLst>
              <a:ext uri="{FF2B5EF4-FFF2-40B4-BE49-F238E27FC236}">
                <a16:creationId xmlns:a16="http://schemas.microsoft.com/office/drawing/2014/main" id="{77F57683-5845-5010-2BE6-790D22DC7963}"/>
              </a:ext>
            </a:extLst>
          </p:cNvPr>
          <p:cNvCxnSpPr>
            <a:cxnSpLocks/>
          </p:cNvCxnSpPr>
          <p:nvPr/>
        </p:nvCxnSpPr>
        <p:spPr>
          <a:xfrm>
            <a:off x="1728787" y="1565910"/>
            <a:ext cx="5691188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927;p32">
            <a:extLst>
              <a:ext uri="{FF2B5EF4-FFF2-40B4-BE49-F238E27FC236}">
                <a16:creationId xmlns:a16="http://schemas.microsoft.com/office/drawing/2014/main" id="{8A3E4770-969B-83EB-94C1-99461B176EF3}"/>
              </a:ext>
            </a:extLst>
          </p:cNvPr>
          <p:cNvCxnSpPr>
            <a:cxnSpLocks/>
            <a:stCxn id="925" idx="2"/>
            <a:endCxn id="9" idx="0"/>
          </p:cNvCxnSpPr>
          <p:nvPr/>
        </p:nvCxnSpPr>
        <p:spPr>
          <a:xfrm flipH="1">
            <a:off x="4569618" y="1282739"/>
            <a:ext cx="2382" cy="51151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FC3B8A-24CB-49B8-97E3-7D2D7E71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43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Tujuan</a:t>
            </a:r>
            <a:r>
              <a:rPr lang="id-ID" sz="4000" dirty="0">
                <a:solidFill>
                  <a:schemeClr val="tx1">
                    <a:lumMod val="50000"/>
                  </a:schemeClr>
                </a:solidFill>
              </a:rPr>
              <a:t> Penelitian</a:t>
            </a: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68513B-421A-F0C8-640D-0EEDB8AE1A8F}"/>
              </a:ext>
            </a:extLst>
          </p:cNvPr>
          <p:cNvSpPr/>
          <p:nvPr/>
        </p:nvSpPr>
        <p:spPr>
          <a:xfrm>
            <a:off x="797443" y="1432662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Pertama</a:t>
            </a:r>
          </a:p>
          <a:p>
            <a:pPr>
              <a:lnSpc>
                <a:spcPct val="110000"/>
              </a:lnSpc>
            </a:pPr>
            <a:r>
              <a:rPr lang="en-US" sz="1400" dirty="0" err="1">
                <a:solidFill>
                  <a:schemeClr val="bg1">
                    <a:lumMod val="10000"/>
                  </a:schemeClr>
                </a:solidFill>
              </a:rPr>
              <a:t>Mengimplementasikan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game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inovatif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edukatif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pembelajaran bahasa Jepang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dengan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Unity Engine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meningkatkan minat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keterlibatan pengguna.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0C8425-2EDA-CA65-6030-6E57EF68273D}"/>
              </a:ext>
            </a:extLst>
          </p:cNvPr>
          <p:cNvSpPr/>
          <p:nvPr/>
        </p:nvSpPr>
        <p:spPr>
          <a:xfrm>
            <a:off x="797443" y="2582044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</a:t>
            </a:r>
            <a:r>
              <a:rPr lang="en-US" sz="1400" b="1" dirty="0" err="1">
                <a:solidFill>
                  <a:schemeClr val="bg1">
                    <a:lumMod val="10000"/>
                  </a:schemeClr>
                </a:solidFill>
              </a:rPr>
              <a:t>Kedua</a:t>
            </a:r>
            <a:endParaRPr lang="en-US" sz="14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Mengeksplorasi penggunaan </a:t>
            </a:r>
            <a:r>
              <a:rPr lang="id-ID" sz="1400" b="1" i="1" dirty="0">
                <a:solidFill>
                  <a:schemeClr val="bg1">
                    <a:lumMod val="10000"/>
                  </a:schemeClr>
                </a:solidFill>
              </a:rPr>
              <a:t>game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simulasi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sebagai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alternatif pembelajaran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bagi mereka yang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tidak mampu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mengikuti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kursus formal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menciptakan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kesempatan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belajar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yang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lebih merata.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505979-D3F1-FC32-07CF-128325C27B16}"/>
              </a:ext>
            </a:extLst>
          </p:cNvPr>
          <p:cNvSpPr/>
          <p:nvPr/>
        </p:nvSpPr>
        <p:spPr>
          <a:xfrm>
            <a:off x="786810" y="3731426"/>
            <a:ext cx="7570380" cy="999459"/>
          </a:xfrm>
          <a:prstGeom prst="roundRect">
            <a:avLst>
              <a:gd name="adj" fmla="val 13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Tujuan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Ketiga</a:t>
            </a:r>
            <a:endParaRPr lang="en-US" sz="1400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Menggunakan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sumber-sumber terpercaya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seperti buku, jurnal, dan sumber internet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yang diakui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untuk memastikan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proses belajar </a:t>
            </a:r>
            <a:r>
              <a:rPr lang="id-ID" sz="1400" dirty="0">
                <a:solidFill>
                  <a:schemeClr val="bg1">
                    <a:lumMod val="10000"/>
                  </a:schemeClr>
                </a:solidFill>
              </a:rPr>
              <a:t>didasarkan pada </a:t>
            </a:r>
            <a:r>
              <a:rPr lang="id-ID" sz="1400" b="1" dirty="0">
                <a:solidFill>
                  <a:schemeClr val="bg1">
                    <a:lumMod val="10000"/>
                  </a:schemeClr>
                </a:solidFill>
              </a:rPr>
              <a:t>pengetahuan yang benar.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047C35-B139-CAF3-0305-4698C927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0457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"/>
          <p:cNvSpPr txBox="1">
            <a:spLocks noGrp="1"/>
          </p:cNvSpPr>
          <p:nvPr>
            <p:ph type="title"/>
          </p:nvPr>
        </p:nvSpPr>
        <p:spPr>
          <a:xfrm>
            <a:off x="2560350" y="400538"/>
            <a:ext cx="40233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Metode Penelitian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15013"/>
            <a:ext cx="7566660" cy="2818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</a:pP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Multimedia Development Life Cycle 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id-ID" sz="1600" b="1" i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MDLC</a:t>
            </a:r>
            <a:r>
              <a:rPr lang="id-ID" sz="16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 merupakan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merancang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mengembangkan aplikasi media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menggabungkan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berbagai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jenis media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seperti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gambar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suara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video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b="1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animasi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, dan elemen multimedia lainnya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. (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Surya Tjahyadi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, </a:t>
            </a:r>
            <a:r>
              <a:rPr lang="id-ID" sz="1600" dirty="0">
                <a:solidFill>
                  <a:srgbClr val="000000"/>
                </a:solidFill>
                <a:effectLst/>
                <a:latin typeface="+mj-lt"/>
                <a:ea typeface="Yu Mincho" panose="02020400000000000000" pitchFamily="18" charset="-128"/>
              </a:rPr>
              <a:t>2022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Yu Mincho" panose="02020400000000000000" pitchFamily="18" charset="-128"/>
              </a:rPr>
              <a:t>)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27" name="Google Shape;927;p32"/>
          <p:cNvCxnSpPr>
            <a:cxnSpLocks/>
          </p:cNvCxnSpPr>
          <p:nvPr/>
        </p:nvCxnSpPr>
        <p:spPr>
          <a:xfrm>
            <a:off x="2714496" y="1269092"/>
            <a:ext cx="372933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1E06FE7-6B43-6AA8-4D3C-069D1818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  <p:pic>
        <p:nvPicPr>
          <p:cNvPr id="3" name="Picture 9" descr="Multimedia Development Life Cycle (MDLC) [23] | Download Scientific Diagram">
            <a:extLst>
              <a:ext uri="{FF2B5EF4-FFF2-40B4-BE49-F238E27FC236}">
                <a16:creationId xmlns:a16="http://schemas.microsoft.com/office/drawing/2014/main" id="{F82B85BF-08E5-624C-C601-4D095BF3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00" y="2932352"/>
            <a:ext cx="2364799" cy="213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78709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3B3A7E4-07E8-D419-07BE-19FB710848C0}"/>
              </a:ext>
            </a:extLst>
          </p:cNvPr>
          <p:cNvSpPr/>
          <p:nvPr/>
        </p:nvSpPr>
        <p:spPr>
          <a:xfrm>
            <a:off x="790117" y="1448987"/>
            <a:ext cx="7578090" cy="1198519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72000" rtlCol="0" anchor="ctr"/>
          <a:lstStyle/>
          <a:p>
            <a:pPr marL="180975" indent="-180975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Kuesioner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pengumpulan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data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kuantitatif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diterapkan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menyajikan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kumpulan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pertanyaan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kepada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responden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untuk mendapatkan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jawaban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" name="Google Shape;925;p32">
            <a:extLst>
              <a:ext uri="{FF2B5EF4-FFF2-40B4-BE49-F238E27FC236}">
                <a16:creationId xmlns:a16="http://schemas.microsoft.com/office/drawing/2014/main" id="{87EF426D-5CB2-CED8-98CB-5E60763C4EBE}"/>
              </a:ext>
            </a:extLst>
          </p:cNvPr>
          <p:cNvSpPr txBox="1">
            <a:spLocks/>
          </p:cNvSpPr>
          <p:nvPr/>
        </p:nvSpPr>
        <p:spPr>
          <a:xfrm>
            <a:off x="2127443" y="386891"/>
            <a:ext cx="4903440" cy="88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Teknik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</a:rPr>
              <a:t>Pengumpulan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 Data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" name="Google Shape;927;p32">
            <a:extLst>
              <a:ext uri="{FF2B5EF4-FFF2-40B4-BE49-F238E27FC236}">
                <a16:creationId xmlns:a16="http://schemas.microsoft.com/office/drawing/2014/main" id="{DDFA943D-C969-7F5B-3DCA-211933E7ABA0}"/>
              </a:ext>
            </a:extLst>
          </p:cNvPr>
          <p:cNvCxnSpPr>
            <a:cxnSpLocks/>
          </p:cNvCxnSpPr>
          <p:nvPr/>
        </p:nvCxnSpPr>
        <p:spPr>
          <a:xfrm>
            <a:off x="2057400" y="1269092"/>
            <a:ext cx="50292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D57B353-C1C4-E998-3F45-6D806CDC53AC}"/>
              </a:ext>
            </a:extLst>
          </p:cNvPr>
          <p:cNvSpPr/>
          <p:nvPr/>
        </p:nvSpPr>
        <p:spPr>
          <a:xfrm>
            <a:off x="782955" y="2827400"/>
            <a:ext cx="7578090" cy="1198519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72000" rtlCol="0" anchor="ctr"/>
          <a:lstStyle/>
          <a:p>
            <a:pPr marL="180975" indent="-180975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Metode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Kepustakaan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Pemahaman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penggalian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data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melalui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literatur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dilakukan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merujuk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buku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 jurnal, dan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penelitian terkait yang relevan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dengan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topik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penelitian ini.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9C587-C2BF-21F5-87D3-0436BFDA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544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1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Rifki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Nurcholis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Ade Irma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Purnamasari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Arif Rinaldi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Dikananda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Odi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Nurdiawan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dan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Saeful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Anwar (2021)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“Game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Untuk Meningkatkan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Kemampuan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Berbahasa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mengembangkan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Windows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pengenalan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Unity Engine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Tujuannya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adalah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memperkenalkan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huruf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melalui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Namun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penelitian ini memiliki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dalam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penyampaian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metodologi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digunakan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jumlah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sampel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durasi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uji coba, 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metode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pengumpulan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data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yang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dipakai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10A3-9E4C-D3BF-610B-18A151EE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6361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subTitle" idx="1"/>
          </p:nvPr>
        </p:nvSpPr>
        <p:spPr>
          <a:xfrm>
            <a:off x="800100" y="1337636"/>
            <a:ext cx="7566660" cy="768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0000"/>
              </a:lnSpc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2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j-lt"/>
              <a:ea typeface="Yu Mincho" panose="02020400000000000000" pitchFamily="18" charset="-128"/>
            </a:endParaRPr>
          </a:p>
          <a:p>
            <a:pPr marL="0" indent="0" algn="just">
              <a:lnSpc>
                <a:spcPct val="110000"/>
              </a:lnSpc>
            </a:pPr>
            <a:r>
              <a:rPr lang="sv-SE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R. Gamma Ramadhan dan Ade Surahman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(2023)</a:t>
            </a:r>
          </a:p>
          <a:p>
            <a:pPr marL="0" indent="0" algn="just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“Media Pembelajaran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Android untuk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SMA Kelas X”</a:t>
            </a:r>
          </a:p>
        </p:txBody>
      </p:sp>
      <p:sp>
        <p:nvSpPr>
          <p:cNvPr id="6" name="Google Shape;925;p32">
            <a:extLst>
              <a:ext uri="{FF2B5EF4-FFF2-40B4-BE49-F238E27FC236}">
                <a16:creationId xmlns:a16="http://schemas.microsoft.com/office/drawing/2014/main" id="{1A38E828-4D87-98B1-20D5-AB5DAD60B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4613" y="386891"/>
            <a:ext cx="4469100" cy="882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Penelitian yang Relevan</a:t>
            </a:r>
            <a:endParaRPr lang="id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Google Shape;927;p32">
            <a:extLst>
              <a:ext uri="{FF2B5EF4-FFF2-40B4-BE49-F238E27FC236}">
                <a16:creationId xmlns:a16="http://schemas.microsoft.com/office/drawing/2014/main" id="{85119C37-10EB-3E6D-0C65-295C96DB9629}"/>
              </a:ext>
            </a:extLst>
          </p:cNvPr>
          <p:cNvCxnSpPr>
            <a:cxnSpLocks/>
          </p:cNvCxnSpPr>
          <p:nvPr/>
        </p:nvCxnSpPr>
        <p:spPr>
          <a:xfrm>
            <a:off x="2217420" y="1269092"/>
            <a:ext cx="472059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26;p32">
            <a:extLst>
              <a:ext uri="{FF2B5EF4-FFF2-40B4-BE49-F238E27FC236}">
                <a16:creationId xmlns:a16="http://schemas.microsoft.com/office/drawing/2014/main" id="{F742E7A3-F465-2CD3-3CD7-31AADB949CD4}"/>
              </a:ext>
            </a:extLst>
          </p:cNvPr>
          <p:cNvSpPr txBox="1">
            <a:spLocks/>
          </p:cNvSpPr>
          <p:nvPr/>
        </p:nvSpPr>
        <p:spPr>
          <a:xfrm>
            <a:off x="800100" y="2107543"/>
            <a:ext cx="7566660" cy="243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just">
              <a:lnSpc>
                <a:spcPct val="125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Penelitian 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berfokus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pembuatan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edukasi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berbasis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Android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untuk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mempelajari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bagi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SMA.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Meskipun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game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diharapkan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dapat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meningkatkan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minat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belajar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siswa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terhadap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terdapat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beberapa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kekurangan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seperti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kurangnya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informasi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mengenai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hasil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evaluasi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pengguna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efektivitas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pembelajaran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serta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materi yang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hanya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terbatas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pada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aksara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Hiragana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dan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Katakana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tanpa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mencakup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aspek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bahasa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 Jepang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lainnya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Yu Mincho" panose="02020400000000000000" pitchFamily="18" charset="-128"/>
              </a:rPr>
              <a:t>.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86CDB-CF01-9264-FC95-CC46A856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67" y="65962"/>
            <a:ext cx="1620596" cy="1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726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1568</Words>
  <Application>Microsoft Office PowerPoint</Application>
  <PresentationFormat>On-screen Show (16:9)</PresentationFormat>
  <Paragraphs>148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Wingdings</vt:lpstr>
      <vt:lpstr>Arvo</vt:lpstr>
      <vt:lpstr>Barlow Condensed SemiBold</vt:lpstr>
      <vt:lpstr>My Creative CV XL by Slidesgo</vt:lpstr>
      <vt:lpstr>IMPLEMENTASI GAME ANDROID 3D SIMULASI DALAM PEMBELAJARAN BAHASA JEPANG DENGAN UNITY ENGINE MENGGUNAKAN METODE MDLC DAN PUBLIKASI DI PLAY STORE</vt:lpstr>
      <vt:lpstr>Latar Belakang</vt:lpstr>
      <vt:lpstr>Rumusan Masalah</vt:lpstr>
      <vt:lpstr>Batasan Penelitian</vt:lpstr>
      <vt:lpstr>Tujuan Penelitian</vt:lpstr>
      <vt:lpstr>Metode Penelitian</vt:lpstr>
      <vt:lpstr>PowerPoint Presentation</vt:lpstr>
      <vt:lpstr>Penelitian yang Relevan</vt:lpstr>
      <vt:lpstr>Penelitian yang Relevan</vt:lpstr>
      <vt:lpstr>Penelitian yang Relevan</vt:lpstr>
      <vt:lpstr>Tinjauan Pustaka</vt:lpstr>
      <vt:lpstr>Tinjauan Pustaka</vt:lpstr>
      <vt:lpstr>Tinjauan Pustaka</vt:lpstr>
      <vt:lpstr>PowerPoint Presentation</vt:lpstr>
      <vt:lpstr>Use Case Diagram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Metode Pengembangan</vt:lpstr>
      <vt:lpstr>PowerPoint Presentation</vt:lpstr>
      <vt:lpstr>Hasil Kuesioner</vt:lpstr>
      <vt:lpstr>Kesimpulan</vt:lpstr>
      <vt:lpstr>Ada Pertanyaan?</vt:lpstr>
      <vt:lpstr>Terima Kasih Atas Perhatiannya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CREATIVE RESUME</dc:title>
  <cp:lastModifiedBy>Andri Firman Saputra</cp:lastModifiedBy>
  <cp:revision>508</cp:revision>
  <dcterms:modified xsi:type="dcterms:W3CDTF">2024-07-31T02:52:44Z</dcterms:modified>
</cp:coreProperties>
</file>